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93" r:id="rId2"/>
    <p:sldId id="262" r:id="rId3"/>
    <p:sldId id="272" r:id="rId4"/>
    <p:sldId id="263" r:id="rId5"/>
    <p:sldId id="294" r:id="rId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903F"/>
    <a:srgbClr val="344529"/>
    <a:srgbClr val="2B3922"/>
    <a:srgbClr val="2E3722"/>
    <a:srgbClr val="FCF7F1"/>
    <a:srgbClr val="B8D233"/>
    <a:srgbClr val="5CC6D6"/>
    <a:srgbClr val="F8D22F"/>
    <a:srgbClr val="F03F2B"/>
    <a:srgbClr val="348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40" autoAdjust="0"/>
  </p:normalViewPr>
  <p:slideViewPr>
    <p:cSldViewPr snapToGrid="0">
      <p:cViewPr varScale="1">
        <p:scale>
          <a:sx n="77" d="100"/>
          <a:sy n="77" d="100"/>
        </p:scale>
        <p:origin x="64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541C455-0541-42CB-85F2-EF2EB726E407}" type="datetime1">
              <a:rPr lang="fr-FR" smtClean="0"/>
              <a:pPr rtl="0"/>
              <a:t>22/02/2022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9F4AB6-716B-4E95-AAD2-DB349D9AC9BA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 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 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3B6331D-8BD5-4AF5-97EE-8FB3C79FE924}" type="datetime1">
              <a:rPr lang="fr-FR" smtClean="0"/>
              <a:pPr rtl="0"/>
              <a:t>22/02/2022</a:t>
            </a:fld>
            <a:endParaRPr lang="en-US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9D1B91-EF9C-42FB-BBE2-597FDE1B14D7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733226-97BF-4FE9-8F44-80542C0EB53C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2FE938-1586-4780-B61A-DD3B60BAB93C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 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7CE27EF-4081-4F92-AC85-8FD255C3955B}" type="datetime1">
              <a:rPr lang="fr-FR" smtClean="0"/>
              <a:pPr rtl="0"/>
              <a:t>22/02/2022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E52E25-1182-4E86-836C-7D703787597C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7B49E2-AD49-4B10-A213-CF194D4A25A3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FB4F25-64BB-460E-8192-B4AC51BA66FC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66AC7-6890-4F0E-B000-A39D822B7C00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7B0F5FB-B743-44F1-84BA-99C248DB6023}" type="datetime1">
              <a:rPr lang="fr-FR" smtClean="0"/>
              <a:pPr rtl="0"/>
              <a:t>22/02/2022</a:t>
            </a:fld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" dirty="0"/>
              <a:t>Cliquez sur l’icône pour ajouter une image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C80E5F3D-7A62-48B1-A43E-C6091B37429D}" type="datetime1">
              <a:rPr lang="fr-FR" smtClean="0"/>
              <a:pPr rtl="0"/>
              <a:t>22/02/2022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20D9D58-8984-498B-A4DA-61EAC8A72DD8}" type="datetime1">
              <a:rPr lang="fr-FR" smtClean="0"/>
              <a:pPr rtl="0"/>
              <a:t>22/02/2022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nouvelle-voiepro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6205" y="2629392"/>
            <a:ext cx="8933688" cy="1506003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Mme </a:t>
            </a:r>
            <a:r>
              <a:rPr lang="fr-FR" sz="2800" b="1" dirty="0" err="1" smtClean="0"/>
              <a:t>Bourgeais</a:t>
            </a:r>
            <a:r>
              <a:rPr lang="fr-FR" sz="2800" b="1" dirty="0" smtClean="0"/>
              <a:t> CLAIRE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Psychologue de l’Education Nationale EN CHARGE DE L’ORIENTATION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7967" y="4160108"/>
            <a:ext cx="8939784" cy="947351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Sur rendez- vous :  </a:t>
            </a:r>
          </a:p>
          <a:p>
            <a:r>
              <a:rPr lang="fr-FR" dirty="0" smtClean="0"/>
              <a:t>Au </a:t>
            </a:r>
            <a:r>
              <a:rPr lang="fr-FR" b="1" u="sng" dirty="0" smtClean="0"/>
              <a:t>collège</a:t>
            </a:r>
            <a:r>
              <a:rPr lang="fr-FR" dirty="0" smtClean="0"/>
              <a:t> : le Jeudi de 8h40 à 16h30</a:t>
            </a:r>
          </a:p>
          <a:p>
            <a:r>
              <a:rPr lang="fr-FR" dirty="0" smtClean="0"/>
              <a:t>Au </a:t>
            </a:r>
            <a:r>
              <a:rPr lang="fr-FR" b="1" u="sng" dirty="0" smtClean="0"/>
              <a:t>Point d’accueil de SENLIS </a:t>
            </a:r>
            <a:r>
              <a:rPr lang="fr-FR" dirty="0" smtClean="0"/>
              <a:t>: le lundi de 13h30 à 17h30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z="1600" b="1" dirty="0" smtClean="0"/>
              <a:t>Prise de RDV</a:t>
            </a:r>
            <a:endParaRPr lang="en-US" sz="1600" b="1" dirty="0"/>
          </a:p>
        </p:txBody>
      </p:sp>
      <p:sp>
        <p:nvSpPr>
          <p:cNvPr id="1026" name="AutoShape 2" descr="Entretien professionnel : contrainte ou opportunité ? - Cilel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Hommes &amp;amp; Méthodes Entretien professionnel - Hommes &amp;amp; Méthod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2" name="Picture 8" descr="https://cilelium.com/wp-content/uploads/2017/07/EntPro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07008">
            <a:off x="833434" y="565984"/>
            <a:ext cx="2500137" cy="1875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1C236-4362-48CF-B54D-517B49E8A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1802237"/>
          </a:xfrm>
        </p:spPr>
        <p:txBody>
          <a:bodyPr>
            <a:normAutofit/>
          </a:bodyPr>
          <a:lstStyle/>
          <a:p>
            <a:r>
              <a:rPr lang="fr-FR" sz="4400" dirty="0"/>
              <a:t>Qu’est ce que </a:t>
            </a:r>
            <a:br>
              <a:rPr lang="fr-FR" sz="4400" dirty="0"/>
            </a:br>
            <a:r>
              <a:rPr lang="fr-FR" sz="4400" dirty="0"/>
              <a:t>« </a:t>
            </a:r>
            <a:r>
              <a:rPr lang="fr-FR" sz="4400" i="1" dirty="0"/>
              <a:t>s’orienter après la 3</a:t>
            </a:r>
            <a:r>
              <a:rPr lang="fr-FR" sz="4400" i="1" baseline="30000" dirty="0"/>
              <a:t>ème</a:t>
            </a:r>
            <a:r>
              <a:rPr lang="fr-FR" sz="4400" i="1" dirty="0"/>
              <a:t> </a:t>
            </a:r>
            <a:r>
              <a:rPr lang="fr-FR" sz="4400" dirty="0"/>
              <a:t>» 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3EB230B-38F4-47AD-A52F-2EAB155DC7AE}"/>
              </a:ext>
            </a:extLst>
          </p:cNvPr>
          <p:cNvSpPr txBox="1"/>
          <p:nvPr/>
        </p:nvSpPr>
        <p:spPr>
          <a:xfrm>
            <a:off x="3412066" y="4512733"/>
            <a:ext cx="536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1</a:t>
            </a:r>
            <a:r>
              <a:rPr lang="fr-FR" baseline="30000" dirty="0"/>
              <a:t>er</a:t>
            </a:r>
            <a:r>
              <a:rPr lang="fr-FR" dirty="0"/>
              <a:t> choix dans le système éducatif Français</a:t>
            </a:r>
          </a:p>
        </p:txBody>
      </p:sp>
      <p:sp>
        <p:nvSpPr>
          <p:cNvPr id="3" name="AutoShape 2" descr="Proch'orientation - Plateforme de mises en relation entre professionnels et  établissements scolai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1171">
            <a:off x="551410" y="517543"/>
            <a:ext cx="3517623" cy="1849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53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5AD45-6FA2-4997-AFEB-22188D152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146" y="730646"/>
            <a:ext cx="8822267" cy="86447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Entrer en réflexion sur soi  </a:t>
            </a:r>
            <a:r>
              <a:rPr lang="fr-FR" dirty="0"/>
              <a:t>: </a:t>
            </a:r>
            <a:br>
              <a:rPr lang="fr-FR" dirty="0"/>
            </a:br>
            <a:r>
              <a:rPr lang="fr-FR" sz="3100" dirty="0"/>
              <a:t>Un léger détour par la Psychologie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AFC8B6-D539-4B49-96A9-79BF997F9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7153" y="2137171"/>
            <a:ext cx="5323474" cy="4115348"/>
          </a:xfrm>
        </p:spPr>
        <p:txBody>
          <a:bodyPr>
            <a:noAutofit/>
          </a:bodyPr>
          <a:lstStyle/>
          <a:p>
            <a:pPr algn="just"/>
            <a:r>
              <a:rPr lang="fr-FR" sz="1600" u="sng" dirty="0"/>
              <a:t>La </a:t>
            </a:r>
            <a:r>
              <a:rPr lang="fr-FR" sz="1600" b="1" u="sng" dirty="0"/>
              <a:t>Psychologie de l’adolescent </a:t>
            </a:r>
            <a:r>
              <a:rPr lang="fr-FR" sz="1600" u="sng" dirty="0"/>
              <a:t>nous renseigne : </a:t>
            </a:r>
          </a:p>
          <a:p>
            <a:pPr marL="0" indent="0" algn="just">
              <a:buNone/>
            </a:pPr>
            <a:r>
              <a:rPr lang="fr-FR" sz="1600" dirty="0"/>
              <a:t>- adolescence : phase de transition et de construction identitaire qui amène le jeune à devenir un être unique et un être social</a:t>
            </a:r>
          </a:p>
          <a:p>
            <a:pPr marL="0" indent="0" algn="just">
              <a:buNone/>
            </a:pPr>
            <a:r>
              <a:rPr lang="fr-FR" sz="1600" dirty="0"/>
              <a:t>- Recherche d’identité, définition de ses propres valeurs, besoin de </a:t>
            </a:r>
            <a:r>
              <a:rPr lang="fr-FR" sz="1600" dirty="0" smtClean="0"/>
              <a:t>découvrir et de faire des expériences pour s’évaluer</a:t>
            </a:r>
            <a:endParaRPr lang="fr-FR" sz="1600" dirty="0"/>
          </a:p>
          <a:p>
            <a:pPr marL="0" indent="0" algn="just">
              <a:buNone/>
            </a:pPr>
            <a:r>
              <a:rPr lang="fr-FR" sz="1600" dirty="0"/>
              <a:t>- </a:t>
            </a:r>
            <a:r>
              <a:rPr lang="fr-FR" sz="1600" dirty="0" smtClean="0"/>
              <a:t>Besoins spécifiques : valorisation</a:t>
            </a:r>
            <a:r>
              <a:rPr lang="fr-FR" sz="1600" dirty="0"/>
              <a:t>, </a:t>
            </a:r>
            <a:r>
              <a:rPr lang="fr-FR" sz="1600" dirty="0" smtClean="0"/>
              <a:t>soutien, reconnaissance, mais aussi </a:t>
            </a:r>
            <a:r>
              <a:rPr lang="fr-FR" sz="1600" b="1" dirty="0" smtClean="0"/>
              <a:t>sécurité</a:t>
            </a:r>
            <a:r>
              <a:rPr lang="fr-FR" sz="1600" dirty="0" smtClean="0"/>
              <a:t> (</a:t>
            </a:r>
            <a:r>
              <a:rPr lang="fr-FR" sz="1600" dirty="0"/>
              <a:t>cadre) </a:t>
            </a:r>
            <a:r>
              <a:rPr lang="fr-FR" sz="1600" b="1" dirty="0" smtClean="0"/>
              <a:t>et</a:t>
            </a:r>
            <a:r>
              <a:rPr lang="fr-FR" sz="1600" dirty="0" smtClean="0"/>
              <a:t> </a:t>
            </a:r>
            <a:r>
              <a:rPr lang="fr-FR" sz="1600" b="1" dirty="0"/>
              <a:t>repère</a:t>
            </a:r>
          </a:p>
          <a:p>
            <a:pPr marL="0" indent="0" algn="just">
              <a:buNone/>
            </a:pPr>
            <a:r>
              <a:rPr lang="fr-FR" sz="1600" dirty="0"/>
              <a:t>- Besoin d’évacuer le stress et les tensions dûs aux nombreux </a:t>
            </a:r>
            <a:r>
              <a:rPr lang="fr-FR" sz="1600" dirty="0" smtClean="0"/>
              <a:t>changements / questionnements</a:t>
            </a:r>
            <a:endParaRPr lang="fr-FR" sz="16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775CC-37DD-422F-8E29-8C9D65972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9654" y="2553731"/>
            <a:ext cx="5181600" cy="3814118"/>
          </a:xfrm>
        </p:spPr>
        <p:txBody>
          <a:bodyPr>
            <a:noAutofit/>
          </a:bodyPr>
          <a:lstStyle/>
          <a:p>
            <a:r>
              <a:rPr lang="fr-FR" sz="1600" u="sng" dirty="0"/>
              <a:t>La </a:t>
            </a:r>
            <a:r>
              <a:rPr lang="fr-FR" sz="1600" b="1" u="sng" dirty="0"/>
              <a:t>Psychologie de l’Orientation </a:t>
            </a:r>
            <a:r>
              <a:rPr lang="fr-FR" sz="1600" u="sng" dirty="0"/>
              <a:t>nous renseigne : </a:t>
            </a:r>
          </a:p>
          <a:p>
            <a:pPr marL="0" indent="0" algn="just">
              <a:buFontTx/>
              <a:buChar char="-"/>
            </a:pPr>
            <a:r>
              <a:rPr lang="fr-FR" sz="1600" dirty="0" smtClean="0"/>
              <a:t>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choix d’une longue série de choix : recherche d’un équilibre entre ses désirs, le réel de ses capacités, et des opportunités d’études.</a:t>
            </a:r>
          </a:p>
          <a:p>
            <a:pPr marL="0" indent="0" algn="just">
              <a:buFontTx/>
              <a:buChar char="-"/>
            </a:pPr>
            <a:r>
              <a:rPr lang="fr-FR" sz="1600" dirty="0" smtClean="0"/>
              <a:t>Début d’un engagement personnel</a:t>
            </a:r>
          </a:p>
          <a:p>
            <a:pPr marL="0" indent="0" algn="just">
              <a:buFontTx/>
              <a:buChar char="-"/>
            </a:pPr>
            <a:r>
              <a:rPr lang="fr-FR" sz="1600" dirty="0" smtClean="0"/>
              <a:t>Projet </a:t>
            </a:r>
            <a:r>
              <a:rPr lang="fr-FR" sz="1600" dirty="0"/>
              <a:t>d’orientation scolaire et professionnelle </a:t>
            </a:r>
            <a:r>
              <a:rPr lang="fr-FR" sz="1600" dirty="0" smtClean="0"/>
              <a:t>? </a:t>
            </a:r>
            <a:r>
              <a:rPr lang="fr-FR" sz="1600" dirty="0"/>
              <a:t>moyen </a:t>
            </a:r>
            <a:r>
              <a:rPr lang="fr-FR" sz="1600" dirty="0" smtClean="0"/>
              <a:t>au service de l’adolescence : </a:t>
            </a:r>
            <a:r>
              <a:rPr lang="fr-FR" sz="1600" dirty="0"/>
              <a:t>définir sa place dans la </a:t>
            </a:r>
            <a:r>
              <a:rPr lang="fr-FR" sz="1600" dirty="0" smtClean="0"/>
              <a:t>société et dans sa famille</a:t>
            </a:r>
          </a:p>
          <a:p>
            <a:pPr marL="0" indent="0" algn="just">
              <a:buFontTx/>
              <a:buChar char="-"/>
            </a:pPr>
            <a:r>
              <a:rPr lang="fr-FR" sz="1600" dirty="0" smtClean="0"/>
              <a:t> Ce qu’on observe quelques fois dans les choix d’orientation : reproduction familiale et sociale, reproduction des inégalités (stéréotypes de genre), stéréotypes liées aux formations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984" y="506186"/>
            <a:ext cx="1742523" cy="1741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09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C5722-27DB-40C0-94F0-F42389C9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358" y="380202"/>
            <a:ext cx="10058400" cy="62740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Savoir se </a:t>
            </a:r>
            <a:r>
              <a:rPr lang="fr-FR" b="1" dirty="0"/>
              <a:t>repérer dans le système scolaire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99" y="1114700"/>
            <a:ext cx="6947807" cy="541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5BDC34-CDE9-44F4-993F-BFC733DF4EB7}"/>
              </a:ext>
            </a:extLst>
          </p:cNvPr>
          <p:cNvSpPr/>
          <p:nvPr/>
        </p:nvSpPr>
        <p:spPr>
          <a:xfrm>
            <a:off x="2334692" y="4548464"/>
            <a:ext cx="6735536" cy="68991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3824">
            <a:off x="9841140" y="1724030"/>
            <a:ext cx="1698831" cy="2284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C5722-27DB-40C0-94F0-F42389C9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882" y="619099"/>
            <a:ext cx="10058400" cy="62740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Se renseigner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1070920" y="1351005"/>
            <a:ext cx="1011606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*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sur les formations près de chez vous : </a:t>
            </a:r>
          </a:p>
          <a:p>
            <a:pPr algn="ctr"/>
            <a:r>
              <a:rPr lang="fr-FR" sz="16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Sites web des lycées </a:t>
            </a:r>
          </a:p>
          <a:p>
            <a:pPr algn="ctr"/>
            <a:endParaRPr lang="fr-FR" sz="16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*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sur la voie professionnelle :</a:t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https://www.nouvelle-voiepro.fr/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sur la voie générale :</a:t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FR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https://www.secondes-premieres2021-2022.fr/  </a:t>
            </a:r>
          </a:p>
          <a:p>
            <a:r>
              <a:rPr lang="fr-FR" u="sng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u="sng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fr-FR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pour faciliter les choix de spécialités en 1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et terminale générales :</a:t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fr-FR" b="1" u="sng" dirty="0" smtClean="0">
                <a:solidFill>
                  <a:srgbClr val="579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https://www.horizons21.fr/  </a:t>
            </a:r>
          </a:p>
          <a:p>
            <a:endParaRPr lang="fr-FR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* Sur les métiers et formations :</a:t>
            </a:r>
          </a:p>
          <a:p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fr-FR" b="1" u="sng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www.onisep.fr</a:t>
            </a:r>
            <a:r>
              <a:rPr lang="fr-FR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u="sng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u="sng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Pensez aux 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Journées Portes Ouvertes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, aux 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visites virtuelles des lycées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, aux bancs d’essai ainsi qu’aux stages pour affiner votre projet.</a:t>
            </a:r>
            <a:endParaRPr lang="fr-FR" dirty="0"/>
          </a:p>
        </p:txBody>
      </p:sp>
      <p:sp>
        <p:nvSpPr>
          <p:cNvPr id="20482" name="AutoShape 2" descr="Les métiers du social | Parcou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484" name="Picture 4" descr="Les métiers du social | Parcou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3354">
            <a:off x="10466750" y="433438"/>
            <a:ext cx="1052463" cy="1378727"/>
          </a:xfrm>
          <a:prstGeom prst="rect">
            <a:avLst/>
          </a:prstGeom>
          <a:noFill/>
        </p:spPr>
      </p:pic>
      <p:pic>
        <p:nvPicPr>
          <p:cNvPr id="20486" name="Picture 6" descr="Les métiers du livre | Parcou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88920">
            <a:off x="9071781" y="1174647"/>
            <a:ext cx="1078761" cy="1416773"/>
          </a:xfrm>
          <a:prstGeom prst="rect">
            <a:avLst/>
          </a:prstGeom>
          <a:noFill/>
        </p:spPr>
      </p:pic>
      <p:pic>
        <p:nvPicPr>
          <p:cNvPr id="20488" name="Picture 8" descr="Les métiers du design | Parcour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0863" y="2127066"/>
            <a:ext cx="972065" cy="1276646"/>
          </a:xfrm>
          <a:prstGeom prst="rect">
            <a:avLst/>
          </a:prstGeom>
          <a:noFill/>
        </p:spPr>
      </p:pic>
      <p:pic>
        <p:nvPicPr>
          <p:cNvPr id="20492" name="Picture 12" descr="Les métiers de l&amp;#39;environnement et du développement durable | Parcour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92491">
            <a:off x="413734" y="293773"/>
            <a:ext cx="1283262" cy="1685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0040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64_TF78438558" id="{D9EAB963-68A7-41B0-84AC-6DCEBA0B29E9}" vid="{8501B65A-0E3C-4167-83F9-AC76A6F729D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{9E220CB9-C46A-474C-BBCD-96E463882B02}tf78438558_win32</Template>
  <TotalTime>3879</TotalTime>
  <Words>226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SavonVTI</vt:lpstr>
      <vt:lpstr>Mme Bourgeais CLAIRE  Psychologue de l’Education Nationale EN CHARGE DE L’ORIENTATION  </vt:lpstr>
      <vt:lpstr>Qu’est ce que  « s’orienter après la 3ème »  ?</vt:lpstr>
      <vt:lpstr>Entrer en réflexion sur soi  :  Un léger détour par la Psychologie</vt:lpstr>
      <vt:lpstr>Savoir se repérer dans le système scolaire </vt:lpstr>
      <vt:lpstr>Se renseigner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L’orientation après la 3ème</dc:title>
  <dc:creator>guillaume rodriguez</dc:creator>
  <cp:lastModifiedBy>principal</cp:lastModifiedBy>
  <cp:revision>43</cp:revision>
  <dcterms:created xsi:type="dcterms:W3CDTF">2021-11-10T14:16:10Z</dcterms:created>
  <dcterms:modified xsi:type="dcterms:W3CDTF">2022-02-22T16:11:36Z</dcterms:modified>
</cp:coreProperties>
</file>